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64" r:id="rId5"/>
    <p:sldId id="258" r:id="rId6"/>
    <p:sldId id="259" r:id="rId7"/>
    <p:sldId id="260" r:id="rId8"/>
    <p:sldId id="261" r:id="rId9"/>
    <p:sldId id="265" r:id="rId10"/>
    <p:sldId id="263" r:id="rId11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864" y="62"/>
      </p:cViewPr>
      <p:guideLst>
        <p:guide pos="416"/>
        <p:guide pos="7256"/>
        <p:guide orient="horz" pos="648"/>
        <p:guide orient="horz" pos="712"/>
        <p:guide orient="horz" pos="3928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911555-1DF2-DA1B-C4AA-322BE4455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947958D-3DA3-AAE4-76EA-5B923D3B4A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99A8FA-9FF1-7A0F-88E8-9F40217BF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9BD64-D0C4-4DF0-AECB-400094660E1A}" type="datetimeFigureOut">
              <a:rPr lang="zh-CN" altLang="en-US" smtClean="0"/>
              <a:t>2025/2/8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52CD87-C366-656F-4739-840A65924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2A2D23-C699-BCE0-E869-C6A1283C7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B0AE-7663-4DB9-983A-57849D18DF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8603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31FD23-677F-0B28-0988-2293654E8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8235CB-7E65-41AA-1AFA-4E0EC5C2D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C985CA-0172-515E-15EF-8B8E4537A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9BD64-D0C4-4DF0-AECB-400094660E1A}" type="datetimeFigureOut">
              <a:rPr lang="zh-CN" altLang="en-US" smtClean="0"/>
              <a:t>2025/2/8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9489D5-DF3B-35B6-4FFE-F41CC0DF9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F2EDCF-2C0E-DA41-FD55-0FFDCD379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B0AE-7663-4DB9-983A-57849D18DF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77223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DE2C840-6577-D24C-47AF-3689417AC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9BD64-D0C4-4DF0-AECB-400094660E1A}" type="datetimeFigureOut">
              <a:rPr lang="zh-CN" altLang="en-US" smtClean="0"/>
              <a:t>2025/2/8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5924D17-6334-02AD-4766-8ED97858F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D9C822C-09C4-9890-306B-50969473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B0AE-7663-4DB9-983A-57849D18DFE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0CAA90-D88D-0D8C-F3E8-E86A9C41399A}"/>
              </a:ext>
            </a:extLst>
          </p:cNvPr>
          <p:cNvSpPr txBox="1"/>
          <p:nvPr userDrawn="1"/>
        </p:nvSpPr>
        <p:spPr>
          <a:xfrm>
            <a:off x="1571624" y="2505670"/>
            <a:ext cx="6962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+mj-ea"/>
                <a:ea typeface="+mj-ea"/>
              </a:rPr>
              <a:t>模拟题作文详解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76772C6-2EE5-F081-FD4D-0F0595E94C0F}"/>
              </a:ext>
            </a:extLst>
          </p:cNvPr>
          <p:cNvCxnSpPr/>
          <p:nvPr userDrawn="1"/>
        </p:nvCxnSpPr>
        <p:spPr>
          <a:xfrm>
            <a:off x="1657350" y="3594100"/>
            <a:ext cx="7458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 descr="卡通人物&#10;&#10;描述已自动生成">
            <a:extLst>
              <a:ext uri="{FF2B5EF4-FFF2-40B4-BE49-F238E27FC236}">
                <a16:creationId xmlns:a16="http://schemas.microsoft.com/office/drawing/2014/main" id="{D45F4358-ADC2-7C40-4FAA-C8B56D4D6D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/>
          <a:stretch/>
        </p:blipFill>
        <p:spPr>
          <a:xfrm>
            <a:off x="0" y="5146582"/>
            <a:ext cx="1762125" cy="1711417"/>
          </a:xfrm>
          <a:prstGeom prst="rect">
            <a:avLst/>
          </a:prstGeom>
        </p:spPr>
      </p:pic>
      <p:pic>
        <p:nvPicPr>
          <p:cNvPr id="8" name="图片 7" descr="卡通人物&#10;&#10;描述已自动生成">
            <a:extLst>
              <a:ext uri="{FF2B5EF4-FFF2-40B4-BE49-F238E27FC236}">
                <a16:creationId xmlns:a16="http://schemas.microsoft.com/office/drawing/2014/main" id="{1B53A2D5-F315-489F-D167-99953EE9326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44177" y="4769615"/>
            <a:ext cx="1805214" cy="208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154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FFD9648-FEBF-2018-D31A-5E0B65B9E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9BD64-D0C4-4DF0-AECB-400094660E1A}" type="datetimeFigureOut">
              <a:rPr lang="zh-CN" altLang="en-US" smtClean="0"/>
              <a:t>2025/2/8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ED0796C-51F4-71DD-7DB3-2AA67FE70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2DA770C-F22C-914E-ACE4-6B9C0B7D8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B0AE-7663-4DB9-983A-57849D18DFE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CAF541A-E65C-71D7-759A-B378B4E877BD}"/>
              </a:ext>
            </a:extLst>
          </p:cNvPr>
          <p:cNvSpPr txBox="1"/>
          <p:nvPr userDrawn="1"/>
        </p:nvSpPr>
        <p:spPr>
          <a:xfrm>
            <a:off x="3857625" y="2733675"/>
            <a:ext cx="44767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latin typeface="+mj-ea"/>
                <a:ea typeface="+mj-ea"/>
              </a:rPr>
              <a:t>参考写法</a:t>
            </a:r>
          </a:p>
        </p:txBody>
      </p:sp>
      <p:pic>
        <p:nvPicPr>
          <p:cNvPr id="7" name="图片 6" descr="卡通人物&#10;&#10;描述已自动生成">
            <a:extLst>
              <a:ext uri="{FF2B5EF4-FFF2-40B4-BE49-F238E27FC236}">
                <a16:creationId xmlns:a16="http://schemas.microsoft.com/office/drawing/2014/main" id="{4E76FB11-9D73-8BE2-9491-B2D991A460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/>
          <a:stretch/>
        </p:blipFill>
        <p:spPr>
          <a:xfrm>
            <a:off x="0" y="5146582"/>
            <a:ext cx="1762125" cy="1711417"/>
          </a:xfrm>
          <a:prstGeom prst="rect">
            <a:avLst/>
          </a:prstGeom>
        </p:spPr>
      </p:pic>
      <p:pic>
        <p:nvPicPr>
          <p:cNvPr id="8" name="图片 7" descr="卡通人物&#10;&#10;描述已自动生成">
            <a:extLst>
              <a:ext uri="{FF2B5EF4-FFF2-40B4-BE49-F238E27FC236}">
                <a16:creationId xmlns:a16="http://schemas.microsoft.com/office/drawing/2014/main" id="{6AEE2371-24C4-696B-373D-B970535027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44177" y="4769615"/>
            <a:ext cx="1805214" cy="208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677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作文结构再复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8251E81-18A3-1907-31EE-D4E30E96F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9BD64-D0C4-4DF0-AECB-400094660E1A}" type="datetimeFigureOut">
              <a:rPr lang="zh-CN" altLang="en-US" smtClean="0"/>
              <a:t>2025/2/8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4940835-CA1C-9BF6-9048-70891ADF4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21E25AB-FEF4-85A1-86AE-E448B97F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B0AE-7663-4DB9-983A-57849D18DFE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3CE9393-A396-84A2-A34D-503A674CBFC9}"/>
              </a:ext>
            </a:extLst>
          </p:cNvPr>
          <p:cNvSpPr txBox="1"/>
          <p:nvPr userDrawn="1"/>
        </p:nvSpPr>
        <p:spPr>
          <a:xfrm>
            <a:off x="8953500" y="685800"/>
            <a:ext cx="397192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作文结构再复盘</a:t>
            </a:r>
          </a:p>
          <a:p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62CFA31-1EF9-4E27-D8AA-473C668B4850}"/>
              </a:ext>
            </a:extLst>
          </p:cNvPr>
          <p:cNvCxnSpPr>
            <a:cxnSpLocks/>
          </p:cNvCxnSpPr>
          <p:nvPr userDrawn="1"/>
        </p:nvCxnSpPr>
        <p:spPr>
          <a:xfrm>
            <a:off x="7915275" y="1200210"/>
            <a:ext cx="39719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9586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写作示例与思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936631-AF23-F613-8497-2A4E15990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9BD64-D0C4-4DF0-AECB-400094660E1A}" type="datetimeFigureOut">
              <a:rPr lang="zh-CN" altLang="en-US" smtClean="0"/>
              <a:t>2025/2/8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305D586-3F78-7AF5-BAAC-BCC64B537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283885-3A98-4F8E-8595-3509F1F7E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B0AE-7663-4DB9-983A-57849D18DFE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7D6AC7-B212-957B-D813-F8FCD375AB8D}"/>
              </a:ext>
            </a:extLst>
          </p:cNvPr>
          <p:cNvSpPr txBox="1"/>
          <p:nvPr userDrawn="1"/>
        </p:nvSpPr>
        <p:spPr>
          <a:xfrm>
            <a:off x="8953501" y="685800"/>
            <a:ext cx="3005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写作示例与思路</a:t>
            </a:r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BA4795C4-9441-784F-3211-B991C19654F8}"/>
              </a:ext>
            </a:extLst>
          </p:cNvPr>
          <p:cNvCxnSpPr>
            <a:cxnSpLocks/>
          </p:cNvCxnSpPr>
          <p:nvPr userDrawn="1"/>
        </p:nvCxnSpPr>
        <p:spPr>
          <a:xfrm>
            <a:off x="7915275" y="1200210"/>
            <a:ext cx="39719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045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81CBE22-375C-7EA8-578F-5714C361B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9BD64-D0C4-4DF0-AECB-400094660E1A}" type="datetimeFigureOut">
              <a:rPr lang="zh-CN" altLang="en-US" smtClean="0"/>
              <a:t>2025/2/8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96A3A8E-57A3-801E-E9E0-CD7F7D55B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56AB475-99DD-B09A-CCC8-1CAC0B501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B0AE-7663-4DB9-983A-57849D18DFE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DBF5053-6229-E671-3FA1-5635D12D36B0}"/>
              </a:ext>
            </a:extLst>
          </p:cNvPr>
          <p:cNvSpPr txBox="1"/>
          <p:nvPr userDrawn="1"/>
        </p:nvSpPr>
        <p:spPr>
          <a:xfrm>
            <a:off x="3105912" y="2844225"/>
            <a:ext cx="6358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新宋体"/>
                <a:cs typeface="+mn-cs"/>
              </a:rPr>
              <a:t>谢谢观看鸭，我们下期视频再见</a:t>
            </a:r>
          </a:p>
        </p:txBody>
      </p:sp>
      <p:pic>
        <p:nvPicPr>
          <p:cNvPr id="7" name="图片 6" descr="卡通人物&#10;&#10;描述已自动生成">
            <a:extLst>
              <a:ext uri="{FF2B5EF4-FFF2-40B4-BE49-F238E27FC236}">
                <a16:creationId xmlns:a16="http://schemas.microsoft.com/office/drawing/2014/main" id="{C230273F-52A1-A059-EB8A-189EFAFA91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/>
          <a:stretch/>
        </p:blipFill>
        <p:spPr>
          <a:xfrm>
            <a:off x="0" y="5146582"/>
            <a:ext cx="1762125" cy="1711417"/>
          </a:xfrm>
          <a:prstGeom prst="rect">
            <a:avLst/>
          </a:prstGeom>
        </p:spPr>
      </p:pic>
      <p:pic>
        <p:nvPicPr>
          <p:cNvPr id="8" name="图片 7" descr="卡通人物&#10;&#10;描述已自动生成">
            <a:extLst>
              <a:ext uri="{FF2B5EF4-FFF2-40B4-BE49-F238E27FC236}">
                <a16:creationId xmlns:a16="http://schemas.microsoft.com/office/drawing/2014/main" id="{F87442FC-8559-4B97-A98B-EB4A971184B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44177" y="4769615"/>
            <a:ext cx="1805214" cy="208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654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166B330-2FD6-25FE-0B0F-B92B8CAE0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9BD64-D0C4-4DF0-AECB-400094660E1A}" type="datetimeFigureOut">
              <a:rPr lang="zh-CN" altLang="en-US" smtClean="0"/>
              <a:t>2025/2/8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03F8B47-661F-3E41-1437-EC77CFE37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3A6F60E-A706-D9F4-B66C-CF3C7B475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FB0AE-7663-4DB9-983A-57849D18DFE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卡通人物&#10;&#10;中度可信度描述已自动生成">
            <a:extLst>
              <a:ext uri="{FF2B5EF4-FFF2-40B4-BE49-F238E27FC236}">
                <a16:creationId xmlns:a16="http://schemas.microsoft.com/office/drawing/2014/main" id="{F19C9A79-EE2F-14AF-3835-33E919050F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71357" y="1537338"/>
            <a:ext cx="2309813" cy="2309813"/>
          </a:xfrm>
          <a:prstGeom prst="rect">
            <a:avLst/>
          </a:prstGeom>
        </p:spPr>
      </p:pic>
      <p:pic>
        <p:nvPicPr>
          <p:cNvPr id="9" name="图片 8" descr="卡通人物&#10;&#10;描述已自动生成">
            <a:extLst>
              <a:ext uri="{FF2B5EF4-FFF2-40B4-BE49-F238E27FC236}">
                <a16:creationId xmlns:a16="http://schemas.microsoft.com/office/drawing/2014/main" id="{FD84830B-6762-7B6F-26A3-904B58D49C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/>
          <a:stretch/>
        </p:blipFill>
        <p:spPr>
          <a:xfrm>
            <a:off x="0" y="5146582"/>
            <a:ext cx="1762125" cy="1711417"/>
          </a:xfrm>
          <a:prstGeom prst="rect">
            <a:avLst/>
          </a:prstGeom>
        </p:spPr>
      </p:pic>
      <p:pic>
        <p:nvPicPr>
          <p:cNvPr id="10" name="图片 9" descr="卡通人物&#10;&#10;描述已自动生成">
            <a:extLst>
              <a:ext uri="{FF2B5EF4-FFF2-40B4-BE49-F238E27FC236}">
                <a16:creationId xmlns:a16="http://schemas.microsoft.com/office/drawing/2014/main" id="{A7EADEBF-0A57-4C56-970D-792702ADCDF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44177" y="4769615"/>
            <a:ext cx="1805214" cy="2088385"/>
          </a:xfrm>
          <a:prstGeom prst="rect">
            <a:avLst/>
          </a:prstGeom>
        </p:spPr>
      </p:pic>
      <p:pic>
        <p:nvPicPr>
          <p:cNvPr id="12" name="图片 11" descr="卡通人物&#10;&#10;描述已自动生成">
            <a:extLst>
              <a:ext uri="{FF2B5EF4-FFF2-40B4-BE49-F238E27FC236}">
                <a16:creationId xmlns:a16="http://schemas.microsoft.com/office/drawing/2014/main" id="{C706716F-0FC0-A446-89F3-04E1731BB73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347" y="930913"/>
            <a:ext cx="2743200" cy="2743200"/>
          </a:xfrm>
          <a:prstGeom prst="rect">
            <a:avLst/>
          </a:prstGeom>
        </p:spPr>
      </p:pic>
      <p:pic>
        <p:nvPicPr>
          <p:cNvPr id="14" name="图片 13" descr="卡通人物&#10;&#10;描述已自动生成">
            <a:extLst>
              <a:ext uri="{FF2B5EF4-FFF2-40B4-BE49-F238E27FC236}">
                <a16:creationId xmlns:a16="http://schemas.microsoft.com/office/drawing/2014/main" id="{26DF4667-EF20-004D-8EA9-E08DAC444C4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798" y="3995218"/>
            <a:ext cx="2384743" cy="2361132"/>
          </a:xfrm>
          <a:prstGeom prst="rect">
            <a:avLst/>
          </a:prstGeom>
        </p:spPr>
      </p:pic>
      <p:pic>
        <p:nvPicPr>
          <p:cNvPr id="16" name="图片 15" descr="卡通人物&#10;&#10;描述已自动生成">
            <a:extLst>
              <a:ext uri="{FF2B5EF4-FFF2-40B4-BE49-F238E27FC236}">
                <a16:creationId xmlns:a16="http://schemas.microsoft.com/office/drawing/2014/main" id="{71F2E4B4-C953-6A34-E49B-291C8F78000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268" y="1151130"/>
            <a:ext cx="2743201" cy="2696021"/>
          </a:xfrm>
          <a:prstGeom prst="rect">
            <a:avLst/>
          </a:prstGeom>
        </p:spPr>
      </p:pic>
      <p:pic>
        <p:nvPicPr>
          <p:cNvPr id="18" name="图片 17" descr="图片包含 图标&#10;&#10;描述已自动生成">
            <a:extLst>
              <a:ext uri="{FF2B5EF4-FFF2-40B4-BE49-F238E27FC236}">
                <a16:creationId xmlns:a16="http://schemas.microsoft.com/office/drawing/2014/main" id="{70EA2BB4-5823-1766-03F7-F3FAE54C5BA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541" y="3665756"/>
            <a:ext cx="2510596" cy="2626876"/>
          </a:xfrm>
          <a:prstGeom prst="rect">
            <a:avLst/>
          </a:prstGeom>
        </p:spPr>
      </p:pic>
      <p:pic>
        <p:nvPicPr>
          <p:cNvPr id="20" name="图片 19" descr="卡通人物&#10;&#10;描述已自动生成">
            <a:extLst>
              <a:ext uri="{FF2B5EF4-FFF2-40B4-BE49-F238E27FC236}">
                <a16:creationId xmlns:a16="http://schemas.microsoft.com/office/drawing/2014/main" id="{4DEBDC65-4E3E-C3F1-9825-306C943FF268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768" y="3976151"/>
            <a:ext cx="2384743" cy="238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27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33CFF07-F820-18A8-A8B0-E42FC1FC9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F55356-5317-C8A9-9C27-88C06C68C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2DA147-E98A-4A01-566E-DE3A54508B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99BD64-D0C4-4DF0-AECB-400094660E1A}" type="datetimeFigureOut">
              <a:rPr lang="zh-CN" altLang="en-US" smtClean="0"/>
              <a:t>2025/2/8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3C9500-0D57-394C-DA7E-9852AE576E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51BBA3-9BD1-9632-9AC3-0707AAF4EC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8FB0AE-7663-4DB9-983A-57849D18DF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000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6" r:id="rId4"/>
    <p:sldLayoutId id="2147483658" r:id="rId5"/>
    <p:sldLayoutId id="2147483659" r:id="rId6"/>
    <p:sldLayoutId id="2147483660" r:id="rId7"/>
    <p:sldLayoutId id="2147483657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50DA15D-74B9-6D95-B78C-0826A5053C81}"/>
              </a:ext>
            </a:extLst>
          </p:cNvPr>
          <p:cNvSpPr txBox="1"/>
          <p:nvPr/>
        </p:nvSpPr>
        <p:spPr>
          <a:xfrm>
            <a:off x="1571624" y="2505670"/>
            <a:ext cx="6962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+mj-ea"/>
                <a:ea typeface="+mj-ea"/>
              </a:rPr>
              <a:t>模拟题作文详解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A888D0B-62AB-CCA2-43AB-8F399FEAF88F}"/>
              </a:ext>
            </a:extLst>
          </p:cNvPr>
          <p:cNvCxnSpPr/>
          <p:nvPr/>
        </p:nvCxnSpPr>
        <p:spPr>
          <a:xfrm>
            <a:off x="1657350" y="3594100"/>
            <a:ext cx="7458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卡通人物&#10;&#10;描述已自动生成">
            <a:extLst>
              <a:ext uri="{FF2B5EF4-FFF2-40B4-BE49-F238E27FC236}">
                <a16:creationId xmlns:a16="http://schemas.microsoft.com/office/drawing/2014/main" id="{5A54E3BB-AEEA-B2B6-E499-2633C9E257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/>
          <a:stretch/>
        </p:blipFill>
        <p:spPr>
          <a:xfrm>
            <a:off x="0" y="5146582"/>
            <a:ext cx="1762125" cy="1711417"/>
          </a:xfrm>
          <a:prstGeom prst="rect">
            <a:avLst/>
          </a:prstGeom>
        </p:spPr>
      </p:pic>
      <p:pic>
        <p:nvPicPr>
          <p:cNvPr id="3" name="图片 2" descr="卡通人物&#10;&#10;描述已自动生成">
            <a:extLst>
              <a:ext uri="{FF2B5EF4-FFF2-40B4-BE49-F238E27FC236}">
                <a16:creationId xmlns:a16="http://schemas.microsoft.com/office/drawing/2014/main" id="{682B1E58-4DE3-9B1B-DE4C-4A9A741109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44177" y="4769615"/>
            <a:ext cx="1805214" cy="208838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1909AAA-9866-D478-08E7-3D0357020E3A}"/>
              </a:ext>
            </a:extLst>
          </p:cNvPr>
          <p:cNvSpPr txBox="1"/>
          <p:nvPr/>
        </p:nvSpPr>
        <p:spPr>
          <a:xfrm>
            <a:off x="6007510" y="3826125"/>
            <a:ext cx="37362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---------</a:t>
            </a:r>
            <a:r>
              <a:rPr lang="zh-CN" altLang="en-US" sz="2400" dirty="0"/>
              <a:t>八省联考（</a:t>
            </a:r>
            <a:r>
              <a:rPr lang="en-US" altLang="zh-CN" sz="2400" dirty="0"/>
              <a:t>1</a:t>
            </a:r>
            <a:r>
              <a:rPr lang="zh-CN" altLang="en-US" sz="2400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829508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7665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6321CA1-427F-3A66-1E50-F68A20222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9816"/>
            <a:ext cx="12192000" cy="4310651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C03EB4D-8EDC-FCE4-6DE5-B94D962B173E}"/>
              </a:ext>
            </a:extLst>
          </p:cNvPr>
          <p:cNvSpPr/>
          <p:nvPr/>
        </p:nvSpPr>
        <p:spPr>
          <a:xfrm>
            <a:off x="2153265" y="2989006"/>
            <a:ext cx="1445341" cy="43999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B350A98-2E8E-D7C2-927B-C58095BB73A9}"/>
              </a:ext>
            </a:extLst>
          </p:cNvPr>
          <p:cNvSpPr/>
          <p:nvPr/>
        </p:nvSpPr>
        <p:spPr>
          <a:xfrm>
            <a:off x="4689988" y="2989006"/>
            <a:ext cx="1740309" cy="43999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94D3CD-55E4-4349-B24A-168B10E187E6}"/>
              </a:ext>
            </a:extLst>
          </p:cNvPr>
          <p:cNvSpPr/>
          <p:nvPr/>
        </p:nvSpPr>
        <p:spPr>
          <a:xfrm>
            <a:off x="7295537" y="2989006"/>
            <a:ext cx="1946786" cy="43999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连接符: 肘形 10">
            <a:extLst>
              <a:ext uri="{FF2B5EF4-FFF2-40B4-BE49-F238E27FC236}">
                <a16:creationId xmlns:a16="http://schemas.microsoft.com/office/drawing/2014/main" id="{6628A37B-6560-89F2-D9FE-E94D1F06C28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097236" y="2247586"/>
            <a:ext cx="1495541" cy="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32E15E00-CAA0-562D-C7F4-982FEA3160CF}"/>
              </a:ext>
            </a:extLst>
          </p:cNvPr>
          <p:cNvSpPr txBox="1"/>
          <p:nvPr/>
        </p:nvSpPr>
        <p:spPr>
          <a:xfrm>
            <a:off x="2153265" y="853484"/>
            <a:ext cx="1563329" cy="646331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+mj-ea"/>
                <a:ea typeface="+mj-ea"/>
              </a:rPr>
              <a:t>个体条件差异的客观性</a:t>
            </a:r>
          </a:p>
        </p:txBody>
      </p:sp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2F42C63F-ECBE-FF1C-74A1-CE7A9A6D56D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67027" y="2402247"/>
            <a:ext cx="1186223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F91B2DE5-A3A9-EEDD-06F2-E7B4DD56204D}"/>
              </a:ext>
            </a:extLst>
          </p:cNvPr>
          <p:cNvSpPr txBox="1"/>
          <p:nvPr/>
        </p:nvSpPr>
        <p:spPr>
          <a:xfrm>
            <a:off x="4866968" y="644913"/>
            <a:ext cx="1563329" cy="1200329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+mj-ea"/>
                <a:ea typeface="+mj-ea"/>
              </a:rPr>
              <a:t>过程专注（“一种”）与结果极致（“圆满”）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83B3350-D14B-1AD6-C16E-F1CD85B72214}"/>
              </a:ext>
            </a:extLst>
          </p:cNvPr>
          <p:cNvSpPr txBox="1"/>
          <p:nvPr/>
        </p:nvSpPr>
        <p:spPr>
          <a:xfrm>
            <a:off x="7580671" y="1361225"/>
            <a:ext cx="1563329" cy="1200329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+mj-ea"/>
                <a:ea typeface="+mj-ea"/>
              </a:rPr>
              <a:t>过程专注（“一种”）与结果极致（“圆满”）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42F3CF22-2807-31E2-ED79-C83BA0EA0855}"/>
              </a:ext>
            </a:extLst>
          </p:cNvPr>
          <p:cNvCxnSpPr>
            <a:endCxn id="19" idx="2"/>
          </p:cNvCxnSpPr>
          <p:nvPr/>
        </p:nvCxnSpPr>
        <p:spPr>
          <a:xfrm flipV="1">
            <a:off x="8268930" y="2561554"/>
            <a:ext cx="93406" cy="4274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B6A9AAF3-CCE4-9A16-3E09-0554B03E7E12}"/>
              </a:ext>
            </a:extLst>
          </p:cNvPr>
          <p:cNvSpPr/>
          <p:nvPr/>
        </p:nvSpPr>
        <p:spPr>
          <a:xfrm>
            <a:off x="9674942" y="3465871"/>
            <a:ext cx="1445341" cy="51373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CD86324-98BA-DF1A-5DEB-0D786D06595B}"/>
              </a:ext>
            </a:extLst>
          </p:cNvPr>
          <p:cNvSpPr txBox="1"/>
          <p:nvPr/>
        </p:nvSpPr>
        <p:spPr>
          <a:xfrm>
            <a:off x="9475838" y="2665839"/>
            <a:ext cx="2482647" cy="646331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不要忽略这里的标题，这里相当于告诉你主题</a:t>
            </a:r>
          </a:p>
        </p:txBody>
      </p:sp>
      <p:cxnSp>
        <p:nvCxnSpPr>
          <p:cNvPr id="25" name="连接符: 肘形 24">
            <a:extLst>
              <a:ext uri="{FF2B5EF4-FFF2-40B4-BE49-F238E27FC236}">
                <a16:creationId xmlns:a16="http://schemas.microsoft.com/office/drawing/2014/main" id="{87E4680D-1A6C-4716-9425-2A7EFCAD66F1}"/>
              </a:ext>
            </a:extLst>
          </p:cNvPr>
          <p:cNvCxnSpPr>
            <a:stCxn id="22" idx="3"/>
          </p:cNvCxnSpPr>
          <p:nvPr/>
        </p:nvCxnSpPr>
        <p:spPr>
          <a:xfrm flipV="1">
            <a:off x="11120283" y="3312170"/>
            <a:ext cx="717756" cy="410569"/>
          </a:xfrm>
          <a:prstGeom prst="bentConnector3">
            <a:avLst>
              <a:gd name="adj1" fmla="val 99315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043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DC13264-A0AB-9853-6647-0743623517FD}"/>
              </a:ext>
            </a:extLst>
          </p:cNvPr>
          <p:cNvSpPr txBox="1"/>
          <p:nvPr/>
        </p:nvSpPr>
        <p:spPr>
          <a:xfrm>
            <a:off x="660400" y="837912"/>
            <a:ext cx="2751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+mj-ea"/>
                <a:ea typeface="+mj-ea"/>
              </a:rPr>
              <a:t>审题陷阱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7B78C97-FB1C-794C-3611-829C51D7E967}"/>
              </a:ext>
            </a:extLst>
          </p:cNvPr>
          <p:cNvSpPr txBox="1"/>
          <p:nvPr/>
        </p:nvSpPr>
        <p:spPr>
          <a:xfrm>
            <a:off x="2625213" y="2274838"/>
            <a:ext cx="6223819" cy="2308324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>
                <a:latin typeface="+mj-ea"/>
                <a:ea typeface="+mj-ea"/>
              </a:rPr>
              <a:t>片面化理解</a:t>
            </a:r>
            <a:r>
              <a:rPr lang="zh-CN" altLang="en-US" dirty="0"/>
              <a:t>：仅谈</a:t>
            </a:r>
            <a:r>
              <a:rPr lang="en-US" altLang="zh-CN" dirty="0"/>
              <a:t>"</a:t>
            </a:r>
            <a:r>
              <a:rPr lang="zh-CN" altLang="en-US" dirty="0"/>
              <a:t>敬业</a:t>
            </a:r>
            <a:r>
              <a:rPr lang="en-US" altLang="zh-CN" dirty="0"/>
              <a:t>"</a:t>
            </a:r>
            <a:r>
              <a:rPr lang="zh-CN" altLang="en-US" dirty="0"/>
              <a:t>忽略</a:t>
            </a:r>
            <a:r>
              <a:rPr lang="en-US" altLang="zh-CN" dirty="0"/>
              <a:t>"</a:t>
            </a:r>
            <a:r>
              <a:rPr lang="zh-CN" altLang="en-US" dirty="0"/>
              <a:t>才能与境地</a:t>
            </a:r>
            <a:r>
              <a:rPr lang="en-US" altLang="zh-CN" dirty="0"/>
              <a:t>"</a:t>
            </a:r>
            <a:r>
              <a:rPr lang="zh-CN" altLang="en-US" dirty="0"/>
              <a:t>的适配性（如盲目鼓吹</a:t>
            </a:r>
            <a:r>
              <a:rPr lang="en-US" altLang="zh-CN" dirty="0"/>
              <a:t>"</a:t>
            </a:r>
            <a:r>
              <a:rPr lang="zh-CN" altLang="en-US" dirty="0"/>
              <a:t>坚持到底</a:t>
            </a:r>
            <a:r>
              <a:rPr lang="en-US" altLang="zh-CN" dirty="0"/>
              <a:t>"</a:t>
            </a:r>
            <a:r>
              <a:rPr lang="zh-CN" altLang="en-US" dirty="0"/>
              <a:t>而忽视自我认知）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 </a:t>
            </a:r>
            <a:r>
              <a:rPr lang="zh-CN" altLang="en-US" dirty="0">
                <a:latin typeface="+mj-ea"/>
                <a:ea typeface="+mj-ea"/>
              </a:rPr>
              <a:t>偷换概念</a:t>
            </a:r>
            <a:r>
              <a:rPr lang="zh-CN" altLang="en-US" dirty="0"/>
              <a:t>：将</a:t>
            </a:r>
            <a:r>
              <a:rPr lang="en-US" altLang="zh-CN" dirty="0"/>
              <a:t>"</a:t>
            </a:r>
            <a:r>
              <a:rPr lang="zh-CN" altLang="en-US" dirty="0"/>
              <a:t>圆满</a:t>
            </a:r>
            <a:r>
              <a:rPr lang="en-US" altLang="zh-CN" dirty="0"/>
              <a:t>"</a:t>
            </a:r>
            <a:r>
              <a:rPr lang="zh-CN" altLang="en-US" dirty="0"/>
              <a:t>等同于世俗成功（需强调精神境界的完满性，如敦煌壁画修复者的无名坚守）  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 </a:t>
            </a:r>
            <a:r>
              <a:rPr lang="zh-CN" altLang="en-US" dirty="0">
                <a:latin typeface="+mj-ea"/>
                <a:ea typeface="+mj-ea"/>
              </a:rPr>
              <a:t>窄化</a:t>
            </a:r>
            <a:r>
              <a:rPr lang="en-US" altLang="zh-CN" dirty="0">
                <a:latin typeface="+mj-ea"/>
                <a:ea typeface="+mj-ea"/>
              </a:rPr>
              <a:t>"</a:t>
            </a:r>
            <a:r>
              <a:rPr lang="zh-CN" altLang="en-US" dirty="0">
                <a:latin typeface="+mj-ea"/>
                <a:ea typeface="+mj-ea"/>
              </a:rPr>
              <a:t>劳作</a:t>
            </a:r>
            <a:r>
              <a:rPr lang="en-US" altLang="zh-CN" dirty="0">
                <a:latin typeface="+mj-ea"/>
                <a:ea typeface="+mj-ea"/>
              </a:rPr>
              <a:t>"</a:t>
            </a:r>
            <a:r>
              <a:rPr lang="zh-CN" altLang="en-US" dirty="0"/>
              <a:t>：局限于体力劳动（应包含科研、艺术等创造性工作，如樊锦诗守护莫高窟的智性劳动） 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2D77B53-CA6E-7A36-9EB8-BD31925318DD}"/>
              </a:ext>
            </a:extLst>
          </p:cNvPr>
          <p:cNvSpPr/>
          <p:nvPr/>
        </p:nvSpPr>
        <p:spPr>
          <a:xfrm>
            <a:off x="2036097" y="1924664"/>
            <a:ext cx="48342" cy="3008671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424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C586942-9685-A10F-B4CB-775F57975C06}"/>
              </a:ext>
            </a:extLst>
          </p:cNvPr>
          <p:cNvSpPr txBox="1"/>
          <p:nvPr/>
        </p:nvSpPr>
        <p:spPr>
          <a:xfrm>
            <a:off x="660400" y="837912"/>
            <a:ext cx="2751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+mj-ea"/>
                <a:ea typeface="+mj-ea"/>
              </a:rPr>
              <a:t>作文大纲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FC3D49E-3F97-0E17-B18C-30BA309309B4}"/>
              </a:ext>
            </a:extLst>
          </p:cNvPr>
          <p:cNvSpPr txBox="1"/>
          <p:nvPr/>
        </p:nvSpPr>
        <p:spPr>
          <a:xfrm>
            <a:off x="1661652" y="1928165"/>
            <a:ext cx="8249264" cy="3477875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开头（比喻式</a:t>
            </a:r>
            <a:r>
              <a:rPr lang="en-US" altLang="zh-CN" sz="2000" dirty="0">
                <a:effectLst/>
                <a:latin typeface="+mn-ea"/>
                <a:cs typeface="Times New Roman" panose="02020603050405020304" pitchFamily="18" charset="0"/>
              </a:rPr>
              <a:t>+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驳论）</a:t>
            </a:r>
            <a:r>
              <a:rPr lang="zh-CN" altLang="en-US" sz="2000" dirty="0">
                <a:effectLst/>
                <a:latin typeface="+mn-ea"/>
                <a:cs typeface="Times New Roman" panose="02020603050405020304" pitchFamily="18" charset="0"/>
              </a:rPr>
              <a:t>：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极致专业是构筑文明高度的基石</a:t>
            </a:r>
            <a:endParaRPr lang="en-US" altLang="zh-CN" sz="2000" dirty="0">
              <a:effectLst/>
              <a:latin typeface="+mn-ea"/>
              <a:cs typeface="Times New Roman" panose="02020603050405020304" pitchFamily="18" charset="0"/>
            </a:endParaRPr>
          </a:p>
          <a:p>
            <a:endParaRPr lang="en-US" altLang="zh-CN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r>
              <a:rPr lang="zh-CN" altLang="zh-CN" sz="2000" kern="100" dirty="0">
                <a:effectLst/>
                <a:latin typeface="+mn-ea"/>
                <a:cs typeface="Times New Roman" panose="02020603050405020304" pitchFamily="18" charset="0"/>
              </a:rPr>
              <a:t>分论点</a:t>
            </a:r>
            <a:r>
              <a:rPr lang="en-US" altLang="zh-CN" sz="2000" kern="100" dirty="0">
                <a:effectLst/>
                <a:cs typeface="Times New Roman" panose="02020603050405020304" pitchFamily="18" charset="0"/>
              </a:rPr>
              <a:t>1</a:t>
            </a:r>
            <a:r>
              <a:rPr lang="zh-CN" altLang="zh-CN" sz="2000" kern="100" dirty="0">
                <a:effectLst/>
                <a:latin typeface="+mn-ea"/>
                <a:cs typeface="Times New Roman" panose="02020603050405020304" pitchFamily="18" charset="0"/>
              </a:rPr>
              <a:t>：专业深耕突破认知边界</a:t>
            </a:r>
            <a:r>
              <a:rPr lang="en-US" altLang="zh-CN" sz="2000" kern="100" dirty="0">
                <a:latin typeface="+mn-ea"/>
                <a:cs typeface="Times New Roman" panose="02020603050405020304" pitchFamily="18" charset="0"/>
              </a:rPr>
              <a:t>【</a:t>
            </a:r>
            <a:r>
              <a:rPr lang="zh-CN" altLang="en-US" sz="2000" kern="100" dirty="0">
                <a:effectLst/>
                <a:latin typeface="+mn-ea"/>
                <a:cs typeface="Times New Roman" panose="02020603050405020304" pitchFamily="18" charset="0"/>
              </a:rPr>
              <a:t>个人</a:t>
            </a:r>
            <a:r>
              <a:rPr lang="en-US" altLang="zh-CN" sz="2000" kern="100" dirty="0">
                <a:latin typeface="+mn-ea"/>
                <a:cs typeface="Times New Roman" panose="02020603050405020304" pitchFamily="18" charset="0"/>
              </a:rPr>
              <a:t>】</a:t>
            </a:r>
            <a:endParaRPr lang="zh-CN" altLang="zh-CN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endParaRPr lang="en-US" altLang="zh-CN" sz="2000" dirty="0">
              <a:effectLst/>
              <a:latin typeface="+mn-ea"/>
              <a:cs typeface="Times New Roman" panose="02020603050405020304" pitchFamily="18" charset="0"/>
            </a:endParaRPr>
          </a:p>
          <a:p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分论点</a:t>
            </a:r>
            <a:r>
              <a:rPr lang="en-US" altLang="zh-CN" sz="2000" dirty="0">
                <a:effectLst/>
                <a:cs typeface="Times New Roman" panose="02020603050405020304" pitchFamily="18" charset="0"/>
              </a:rPr>
              <a:t>2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：极致追求锻造文明韧性</a:t>
            </a:r>
            <a:r>
              <a:rPr lang="en-US" altLang="zh-CN" sz="2000" dirty="0">
                <a:latin typeface="+mn-ea"/>
                <a:cs typeface="Times New Roman" panose="02020603050405020304" pitchFamily="18" charset="0"/>
              </a:rPr>
              <a:t>【</a:t>
            </a:r>
            <a:r>
              <a:rPr lang="zh-CN" altLang="en-US" sz="2000" dirty="0">
                <a:latin typeface="+mn-ea"/>
                <a:cs typeface="Times New Roman" panose="02020603050405020304" pitchFamily="18" charset="0"/>
              </a:rPr>
              <a:t>文明</a:t>
            </a:r>
            <a:r>
              <a:rPr lang="en-US" altLang="zh-CN" sz="2000" dirty="0">
                <a:latin typeface="+mn-ea"/>
                <a:cs typeface="Times New Roman" panose="02020603050405020304" pitchFamily="18" charset="0"/>
              </a:rPr>
              <a:t>】</a:t>
            </a:r>
            <a:r>
              <a:rPr lang="zh-CN" altLang="en-US" sz="2000" dirty="0">
                <a:latin typeface="+mn-ea"/>
                <a:cs typeface="Times New Roman" panose="02020603050405020304" pitchFamily="18" charset="0"/>
              </a:rPr>
              <a:t>（这里你想写其他的也可以）</a:t>
            </a:r>
            <a:endParaRPr lang="en-US" altLang="zh-CN" sz="2000" dirty="0">
              <a:latin typeface="+mn-ea"/>
              <a:cs typeface="Times New Roman" panose="02020603050405020304" pitchFamily="18" charset="0"/>
            </a:endParaRPr>
          </a:p>
          <a:p>
            <a:pPr lvl="0" algn="just">
              <a:tabLst>
                <a:tab pos="457200" algn="l"/>
              </a:tabLst>
            </a:pPr>
            <a:endParaRPr lang="en-US" altLang="zh-CN" sz="20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0" algn="just">
              <a:tabLst>
                <a:tab pos="457200" algn="l"/>
              </a:tabLst>
            </a:pP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思辨段（反向推理</a:t>
            </a:r>
            <a:r>
              <a:rPr lang="en-US" altLang="zh-CN" sz="2000" dirty="0">
                <a:effectLst/>
                <a:latin typeface="+mn-ea"/>
                <a:cs typeface="Times New Roman" panose="02020603050405020304" pitchFamily="18" charset="0"/>
              </a:rPr>
              <a:t>+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假设论证）</a:t>
            </a:r>
            <a:r>
              <a:rPr lang="zh-CN" altLang="en-US" sz="2000" dirty="0">
                <a:effectLst/>
                <a:latin typeface="+mn-ea"/>
                <a:cs typeface="Times New Roman" panose="02020603050405020304" pitchFamily="18" charset="0"/>
              </a:rPr>
              <a:t>：</a:t>
            </a:r>
            <a:r>
              <a:rPr lang="zh-CN" altLang="zh-CN" sz="2000" kern="100" dirty="0">
                <a:effectLst/>
                <a:latin typeface="+mn-ea"/>
                <a:cs typeface="Times New Roman" panose="02020603050405020304" pitchFamily="18" charset="0"/>
              </a:rPr>
              <a:t>异化风险</a:t>
            </a:r>
            <a:r>
              <a:rPr lang="en-US" altLang="zh-CN" sz="2000" kern="100" dirty="0">
                <a:latin typeface="+mn-ea"/>
                <a:cs typeface="Times New Roman" panose="02020603050405020304" pitchFamily="18" charset="0"/>
              </a:rPr>
              <a:t>//</a:t>
            </a:r>
            <a:r>
              <a:rPr lang="zh-CN" altLang="zh-CN" sz="2000" kern="100" dirty="0">
                <a:effectLst/>
                <a:latin typeface="+mn-ea"/>
                <a:cs typeface="Times New Roman" panose="02020603050405020304" pitchFamily="18" charset="0"/>
              </a:rPr>
              <a:t>平衡之道</a:t>
            </a:r>
          </a:p>
          <a:p>
            <a:endParaRPr lang="en-US" altLang="zh-CN" sz="2000" dirty="0">
              <a:effectLst/>
              <a:latin typeface="+mn-ea"/>
              <a:cs typeface="Times New Roman" panose="02020603050405020304" pitchFamily="18" charset="0"/>
            </a:endParaRPr>
          </a:p>
          <a:p>
            <a:endParaRPr lang="en-US" altLang="zh-CN" sz="2000" dirty="0">
              <a:effectLst/>
              <a:latin typeface="+mn-ea"/>
              <a:cs typeface="Times New Roman" panose="02020603050405020304" pitchFamily="18" charset="0"/>
            </a:endParaRPr>
          </a:p>
          <a:p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文采段（排比</a:t>
            </a:r>
            <a:r>
              <a:rPr lang="en-US" altLang="zh-CN" sz="2000" dirty="0">
                <a:effectLst/>
                <a:latin typeface="+mn-ea"/>
                <a:cs typeface="Times New Roman" panose="02020603050405020304" pitchFamily="18" charset="0"/>
              </a:rPr>
              <a:t>+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象征</a:t>
            </a:r>
            <a:r>
              <a:rPr lang="zh-CN" altLang="en-US" sz="2000" dirty="0">
                <a:latin typeface="+mn-ea"/>
                <a:cs typeface="Times New Roman" panose="02020603050405020304" pitchFamily="18" charset="0"/>
              </a:rPr>
              <a:t>）</a:t>
            </a:r>
            <a:endParaRPr lang="en-US" altLang="zh-CN" sz="2000" dirty="0">
              <a:latin typeface="+mn-ea"/>
              <a:cs typeface="Times New Roman" panose="02020603050405020304" pitchFamily="18" charset="0"/>
            </a:endParaRPr>
          </a:p>
          <a:p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结尾（历史呼应</a:t>
            </a:r>
            <a:r>
              <a:rPr lang="en-US" altLang="zh-CN" sz="2000" dirty="0">
                <a:effectLst/>
                <a:latin typeface="+mn-ea"/>
                <a:cs typeface="Times New Roman" panose="02020603050405020304" pitchFamily="18" charset="0"/>
              </a:rPr>
              <a:t>+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现实关照）</a:t>
            </a:r>
            <a:endParaRPr lang="zh-CN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25357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0740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3D386A9-37CC-425B-5A4A-4F85B1BE03B5}"/>
              </a:ext>
            </a:extLst>
          </p:cNvPr>
          <p:cNvSpPr txBox="1"/>
          <p:nvPr/>
        </p:nvSpPr>
        <p:spPr>
          <a:xfrm>
            <a:off x="532580" y="1130300"/>
            <a:ext cx="50128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+mj-ea"/>
                <a:ea typeface="+mj-ea"/>
                <a:cs typeface="Times New Roman" panose="02020603050405020304" pitchFamily="18" charset="0"/>
              </a:rPr>
              <a:t>《</a:t>
            </a:r>
            <a:r>
              <a:rPr lang="zh-CN" altLang="zh-CN" sz="28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以匠心致寰宇 于方寸见乾坤</a:t>
            </a:r>
            <a:r>
              <a:rPr lang="en-US" altLang="zh-CN" sz="28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》</a:t>
            </a:r>
            <a:endParaRPr lang="zh-CN" altLang="en-US" sz="2800" dirty="0">
              <a:latin typeface="+mj-ea"/>
              <a:ea typeface="+mj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FDCEA5B-4B4C-F68F-5411-CDC2185741E2}"/>
              </a:ext>
            </a:extLst>
          </p:cNvPr>
          <p:cNvSpPr txBox="1"/>
          <p:nvPr/>
        </p:nvSpPr>
        <p:spPr>
          <a:xfrm>
            <a:off x="660400" y="2539180"/>
            <a:ext cx="6232013" cy="177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蝴蝶振翅于雨林，穷尽毕生精研采蜜之道；珊瑚虫固守方寸礁石，以钙质骨骼构筑海底长城。自然界启示我们：生命的壮美常在专注中绽放。然当今社会，“斜杠青年”“跨界精英”备受追捧，有人讥讽匠人精神是“迂腐的坚守”。但若细观人类文明史便会发现：恰是那些将生命注入特定领域者，用极致专业构筑起文明的参天巨树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AC354F8-BF04-5C59-F564-6960233F8AC7}"/>
              </a:ext>
            </a:extLst>
          </p:cNvPr>
          <p:cNvSpPr txBox="1"/>
          <p:nvPr/>
        </p:nvSpPr>
        <p:spPr>
          <a:xfrm>
            <a:off x="7944464" y="2136338"/>
            <a:ext cx="3215148" cy="3139321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j-ea"/>
                <a:ea typeface="+mj-ea"/>
              </a:rPr>
              <a:t>开头（比喻式</a:t>
            </a:r>
            <a:r>
              <a:rPr lang="en-US" altLang="zh-CN" dirty="0">
                <a:latin typeface="+mj-ea"/>
                <a:ea typeface="+mj-ea"/>
              </a:rPr>
              <a:t>+</a:t>
            </a:r>
            <a:r>
              <a:rPr lang="zh-CN" altLang="en-US" dirty="0">
                <a:latin typeface="+mj-ea"/>
                <a:ea typeface="+mj-ea"/>
              </a:rPr>
              <a:t>驳论）</a:t>
            </a:r>
            <a:endParaRPr lang="en-US" altLang="zh-CN" dirty="0">
              <a:latin typeface="+mj-ea"/>
              <a:ea typeface="+mj-ea"/>
            </a:endParaRPr>
          </a:p>
          <a:p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自然隐喻：蝴蝶采蜜、珊瑚筑礁→专注成就生命之美</a:t>
            </a:r>
          </a:p>
          <a:p>
            <a:r>
              <a:rPr lang="en-US" altLang="zh-CN" dirty="0"/>
              <a:t>2.</a:t>
            </a:r>
            <a:r>
              <a:rPr lang="zh-CN" altLang="en-US" dirty="0"/>
              <a:t>社会现象驳论：</a:t>
            </a:r>
          </a:p>
          <a:p>
            <a:r>
              <a:rPr lang="en-US" altLang="zh-CN" dirty="0"/>
              <a:t>o</a:t>
            </a:r>
            <a:r>
              <a:rPr lang="zh-CN" altLang="en-US" dirty="0"/>
              <a:t>当代追捧“斜杠青年”，质疑匠人精神“迂腐”</a:t>
            </a:r>
          </a:p>
          <a:p>
            <a:r>
              <a:rPr lang="en-US" altLang="zh-CN" dirty="0"/>
              <a:t>o</a:t>
            </a:r>
            <a:r>
              <a:rPr lang="zh-CN" altLang="en-US" dirty="0"/>
              <a:t>反向论证：文明史实证明专业深耕的价值（金字塔建造者、敦煌画工）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4986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F8B57A5-306B-47C9-E825-9A3D850459A9}"/>
              </a:ext>
            </a:extLst>
          </p:cNvPr>
          <p:cNvSpPr txBox="1"/>
          <p:nvPr/>
        </p:nvSpPr>
        <p:spPr>
          <a:xfrm>
            <a:off x="660400" y="1307691"/>
            <a:ext cx="667610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专业深耕是个体突破认知边界的必由之路 </a:t>
            </a:r>
            <a:r>
              <a:rPr lang="en-US" altLang="zh-CN" dirty="0"/>
              <a:t>《</a:t>
            </a:r>
            <a:r>
              <a:rPr lang="zh-CN" altLang="en-US" dirty="0"/>
              <a:t>庄子</a:t>
            </a:r>
            <a:r>
              <a:rPr lang="en-US" altLang="zh-CN" dirty="0"/>
              <a:t>》</a:t>
            </a:r>
            <a:r>
              <a:rPr lang="zh-CN" altLang="en-US" dirty="0"/>
              <a:t>中“庖丁解牛”的寓言，揭示“臣之所好者道也，进乎技矣”的真理。当解牛成为探究规律的媒介，重复劳作便升华为哲学思考。敦煌壁画修复师李云鹤，六十年修复四千平米壁画，在毫厘之间与古人对话，终从工匠蜕变为美术史学家。这印证了维特根斯坦的洞见：“语言的界限即世界的界限”，而专业领域的深耕恰是突破认知边界的凿壁之斧。正如青铜器上的饕餮纹，唯有经年累月的凝视，方能读懂其中凝固的文明密码。</a:t>
            </a:r>
          </a:p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CB5C372-31C1-39DF-B5D4-662197D68277}"/>
              </a:ext>
            </a:extLst>
          </p:cNvPr>
          <p:cNvSpPr txBox="1"/>
          <p:nvPr/>
        </p:nvSpPr>
        <p:spPr>
          <a:xfrm>
            <a:off x="660400" y="3883182"/>
            <a:ext cx="67432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极致追求塑造着文明的韧性基因 永乐大钟的铸造者们首创“地坑陶范法”，在失败率极高的工艺中，用</a:t>
            </a:r>
            <a:r>
              <a:rPr lang="en-US" altLang="zh-CN" dirty="0"/>
              <a:t>43820</a:t>
            </a:r>
            <a:r>
              <a:rPr lang="zh-CN" altLang="en-US" dirty="0"/>
              <a:t>次精准浇注成就声传百里的佛钟。这种近乎偏执的追求，实则是文明存续的生存智慧：当威尼斯工匠将玻璃吹制精度控制在</a:t>
            </a:r>
            <a:r>
              <a:rPr lang="en-US" altLang="zh-CN" dirty="0"/>
              <a:t>0.01</a:t>
            </a:r>
            <a:r>
              <a:rPr lang="zh-CN" altLang="en-US" dirty="0"/>
              <a:t>毫米，当瑞士制表师为擒纵轮打磨出镜面光泽，他们都在为人类文明锻造“反脆弱性”。正如</a:t>
            </a:r>
            <a:r>
              <a:rPr lang="en-US" altLang="zh-CN" dirty="0"/>
              <a:t>《</a:t>
            </a:r>
            <a:r>
              <a:rPr lang="zh-CN" altLang="en-US" dirty="0"/>
              <a:t>考工记</a:t>
            </a:r>
            <a:r>
              <a:rPr lang="en-US" altLang="zh-CN" dirty="0"/>
              <a:t>》</a:t>
            </a:r>
            <a:r>
              <a:rPr lang="zh-CN" altLang="en-US" dirty="0"/>
              <a:t>所言：“知者创物，巧者述之守之”，极致专业者既是传统的守护者，更是文明基因的优化者。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0A9956-BB4C-2942-E7B9-DC2603DEF5A5}"/>
              </a:ext>
            </a:extLst>
          </p:cNvPr>
          <p:cNvSpPr txBox="1"/>
          <p:nvPr/>
        </p:nvSpPr>
        <p:spPr>
          <a:xfrm>
            <a:off x="7983794" y="1609785"/>
            <a:ext cx="2723535" cy="1477328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分论点</a:t>
            </a:r>
            <a:r>
              <a:rPr lang="en-US" altLang="zh-CN" dirty="0"/>
              <a:t>1</a:t>
            </a:r>
            <a:r>
              <a:rPr lang="zh-CN" altLang="en-US" dirty="0"/>
              <a:t>观点：重复劳作可升华为哲学思考</a:t>
            </a:r>
            <a:r>
              <a:rPr lang="en-US" altLang="zh-CN" dirty="0"/>
              <a:t>【</a:t>
            </a:r>
            <a:r>
              <a:rPr lang="zh-CN" altLang="en-US" dirty="0"/>
              <a:t>个人</a:t>
            </a:r>
            <a:r>
              <a:rPr lang="en-US" altLang="zh-CN" dirty="0"/>
              <a:t>】</a:t>
            </a:r>
          </a:p>
          <a:p>
            <a:endParaRPr lang="en-US" altLang="zh-CN" sz="1800" dirty="0">
              <a:effectLst/>
              <a:latin typeface="+mn-ea"/>
              <a:cs typeface="Times New Roman" panose="02020603050405020304" pitchFamily="18" charset="0"/>
            </a:endParaRPr>
          </a:p>
          <a:p>
            <a:r>
              <a:rPr lang="zh-CN" altLang="zh-CN" sz="1800" dirty="0">
                <a:effectLst/>
                <a:latin typeface="+mn-ea"/>
                <a:cs typeface="Times New Roman" panose="02020603050405020304" pitchFamily="18" charset="0"/>
              </a:rPr>
              <a:t>专业领域是凿破认知壁垒的利刃</a:t>
            </a:r>
            <a:endParaRPr lang="zh-CN" altLang="en-US" dirty="0"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AE80617-0A5D-1431-2258-7B97703409FE}"/>
              </a:ext>
            </a:extLst>
          </p:cNvPr>
          <p:cNvSpPr txBox="1"/>
          <p:nvPr/>
        </p:nvSpPr>
        <p:spPr>
          <a:xfrm>
            <a:off x="7983794" y="4058018"/>
            <a:ext cx="2723535" cy="1477328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分论点</a:t>
            </a:r>
            <a:r>
              <a:rPr lang="en-US" altLang="zh-CN" dirty="0"/>
              <a:t>2</a:t>
            </a:r>
            <a:r>
              <a:rPr lang="zh-CN" altLang="en-US" dirty="0"/>
              <a:t>观点：极致工艺是文明存续的生存智慧</a:t>
            </a:r>
            <a:r>
              <a:rPr lang="en-US" altLang="zh-CN" dirty="0"/>
              <a:t>【</a:t>
            </a:r>
            <a:r>
              <a:rPr lang="zh-CN" altLang="en-US" dirty="0"/>
              <a:t>文明</a:t>
            </a:r>
            <a:r>
              <a:rPr lang="en-US" altLang="zh-CN" dirty="0"/>
              <a:t>】</a:t>
            </a:r>
          </a:p>
          <a:p>
            <a:endParaRPr lang="en-US" altLang="zh-CN" sz="1800" dirty="0">
              <a:effectLst/>
              <a:latin typeface="+mn-ea"/>
              <a:cs typeface="Times New Roman" panose="02020603050405020304" pitchFamily="18" charset="0"/>
            </a:endParaRPr>
          </a:p>
          <a:p>
            <a:r>
              <a:rPr lang="zh-CN" altLang="zh-CN" sz="1800" dirty="0">
                <a:effectLst/>
                <a:latin typeface="+mn-ea"/>
                <a:cs typeface="Times New Roman" panose="02020603050405020304" pitchFamily="18" charset="0"/>
              </a:rPr>
              <a:t>匠人精神优化文明基因</a:t>
            </a:r>
            <a:endParaRPr lang="zh-CN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97133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9FC9470-06DC-11C0-0A54-3C1C2A48FD61}"/>
              </a:ext>
            </a:extLst>
          </p:cNvPr>
          <p:cNvSpPr txBox="1"/>
          <p:nvPr/>
        </p:nvSpPr>
        <p:spPr>
          <a:xfrm>
            <a:off x="660400" y="1397675"/>
            <a:ext cx="64597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+mj-ea"/>
                <a:ea typeface="+mj-ea"/>
              </a:rPr>
              <a:t>然而</a:t>
            </a:r>
            <a:r>
              <a:rPr lang="zh-CN" altLang="en-US" dirty="0"/>
              <a:t>，若将专业追求推向极端，也可能陷入“洞穴囚徒”的困境。中世纪抄经僧侣因过度专注文字而遗忘经义，近代福特制流水线将工人异化为机械附庸。这警示我们：真正的圆满不应是偏执的独舞，而需置于时代经纬中校准。袁隆平院士的稻田哲学极具启示：他既追求单株稻穗的极致产量，更关注粮食安全的的社会全景。恰如北斗卫星系统中的每个铷原子钟，既保持自身千万年误差的精准，又与整个导航系统保持谐振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3FE19B5-37DE-317E-5C4E-2F493261ED5C}"/>
              </a:ext>
            </a:extLst>
          </p:cNvPr>
          <p:cNvSpPr txBox="1"/>
          <p:nvPr/>
        </p:nvSpPr>
        <p:spPr>
          <a:xfrm>
            <a:off x="660400" y="3595184"/>
            <a:ext cx="6459794" cy="2308324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那些在故宫修文物的匠人，指尖沉淀着唐宋的月光；在实验室观测粒子的科学家，瞳孔中闪烁着宇宙的星芒；在田间记录作物生长的农学家，掌纹里生长着大地的年轮。他们用不同的方式诠释着同一种真理：生命的意义不在占据多少空间，而在将灵魂注入某个维度。当敦煌的飞天遇见 </a:t>
            </a:r>
            <a:r>
              <a:rPr lang="en-US" altLang="zh-CN" dirty="0"/>
              <a:t>SpaceX </a:t>
            </a:r>
            <a:r>
              <a:rPr lang="zh-CN" altLang="en-US" dirty="0"/>
              <a:t>的火箭，当青铜爵碰撞量子计算机，人类文明正是在这种纵深与广度的交响中走向壮丽。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6E4778E-6B24-BC3C-2F4E-4352E59622CE}"/>
              </a:ext>
            </a:extLst>
          </p:cNvPr>
          <p:cNvSpPr txBox="1"/>
          <p:nvPr/>
        </p:nvSpPr>
        <p:spPr>
          <a:xfrm>
            <a:off x="8377084" y="1333026"/>
            <a:ext cx="2635045" cy="341632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思辨段解析</a:t>
            </a:r>
            <a:endParaRPr lang="en-US" altLang="zh-CN" dirty="0"/>
          </a:p>
          <a:p>
            <a:r>
              <a:rPr lang="en-US" altLang="zh-CN" dirty="0"/>
              <a:t>1. </a:t>
            </a:r>
            <a:r>
              <a:rPr lang="zh-CN" altLang="en-US" dirty="0"/>
              <a:t>异化风险：</a:t>
            </a:r>
          </a:p>
          <a:p>
            <a:r>
              <a:rPr lang="en-US" altLang="zh-CN" dirty="0"/>
              <a:t>o</a:t>
            </a:r>
            <a:r>
              <a:rPr lang="zh-CN" altLang="en-US" dirty="0"/>
              <a:t>中世纪抄经僧迷失经义→专业沦为机械重复</a:t>
            </a:r>
          </a:p>
          <a:p>
            <a:r>
              <a:rPr lang="en-US" altLang="zh-CN" dirty="0"/>
              <a:t>o</a:t>
            </a:r>
            <a:r>
              <a:rPr lang="zh-CN" altLang="en-US" dirty="0"/>
              <a:t>福特制流水线导致人的工具化</a:t>
            </a:r>
          </a:p>
          <a:p>
            <a:r>
              <a:rPr lang="en-US" altLang="zh-CN" dirty="0"/>
              <a:t>2.</a:t>
            </a:r>
            <a:r>
              <a:rPr lang="zh-CN" altLang="en-US" dirty="0"/>
              <a:t>平衡之道：</a:t>
            </a:r>
          </a:p>
          <a:p>
            <a:r>
              <a:rPr lang="en-US" altLang="zh-CN" dirty="0"/>
              <a:t>o</a:t>
            </a:r>
            <a:r>
              <a:rPr lang="zh-CN" altLang="en-US" dirty="0"/>
              <a:t>袁隆平“单株产量</a:t>
            </a:r>
            <a:r>
              <a:rPr lang="en-US" altLang="zh-CN" dirty="0"/>
              <a:t>+</a:t>
            </a:r>
            <a:r>
              <a:rPr lang="zh-CN" altLang="en-US" dirty="0"/>
              <a:t>粮食安全”的双重视角</a:t>
            </a:r>
          </a:p>
          <a:p>
            <a:r>
              <a:rPr lang="en-US" altLang="zh-CN" dirty="0"/>
              <a:t>o</a:t>
            </a:r>
            <a:r>
              <a:rPr lang="zh-CN" altLang="en-US" dirty="0"/>
              <a:t>北斗铷原子钟“个体精准</a:t>
            </a:r>
            <a:r>
              <a:rPr lang="en-US" altLang="zh-CN" dirty="0"/>
              <a:t>+</a:t>
            </a:r>
            <a:r>
              <a:rPr lang="zh-CN" altLang="en-US" dirty="0"/>
              <a:t>系统谐振”的隐喻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4CCAB76-2F91-5EEA-3E61-698B40C8F331}"/>
              </a:ext>
            </a:extLst>
          </p:cNvPr>
          <p:cNvSpPr txBox="1"/>
          <p:nvPr/>
        </p:nvSpPr>
        <p:spPr>
          <a:xfrm>
            <a:off x="8377084" y="5155642"/>
            <a:ext cx="1081548" cy="369332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文采段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DDA8EA67-CB51-C66C-7206-EA5C86F15824}"/>
              </a:ext>
            </a:extLst>
          </p:cNvPr>
          <p:cNvCxnSpPr>
            <a:stCxn id="5" idx="1"/>
            <a:endCxn id="3" idx="3"/>
          </p:cNvCxnSpPr>
          <p:nvPr/>
        </p:nvCxnSpPr>
        <p:spPr>
          <a:xfrm flipH="1" flipV="1">
            <a:off x="7120194" y="4749346"/>
            <a:ext cx="1256890" cy="5909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338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3F7E783-F7A0-E92C-2156-ADCB0613C835}"/>
              </a:ext>
            </a:extLst>
          </p:cNvPr>
          <p:cNvSpPr txBox="1"/>
          <p:nvPr/>
        </p:nvSpPr>
        <p:spPr>
          <a:xfrm>
            <a:off x="660400" y="2385816"/>
            <a:ext cx="66646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站在智能时代的门槛，我们比任何时候都更需要专业精神。当算法试图解构所有领域，唯有深入事物“毛细血管”的认知，才能抵御浅薄化的浪潮。青年当以“十年画一竹”的定力夯实专业根基，更要以“家国入毫芒”的胸怀打开认知维度。因为真正的“天地间第一等人”，既是某个领域的巅峰舞者，更是文明星空的仰望者</a:t>
            </a:r>
            <a:r>
              <a:rPr lang="en-US" altLang="zh-CN" dirty="0"/>
              <a:t>——</a:t>
            </a:r>
            <a:r>
              <a:rPr lang="zh-CN" altLang="en-US" dirty="0"/>
              <a:t>他们用专业之钻开凿个体生命的深度，又以人文情怀拓宽文明河流的宽度，终在方寸之间见得天地浩荡。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2002D6F-F89A-C327-BAA0-26CD97AF9D56}"/>
              </a:ext>
            </a:extLst>
          </p:cNvPr>
          <p:cNvSpPr txBox="1"/>
          <p:nvPr/>
        </p:nvSpPr>
        <p:spPr>
          <a:xfrm>
            <a:off x="8365613" y="3105834"/>
            <a:ext cx="3165987" cy="646331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结尾段，该抄抄该背背，我写不出来的。用</a:t>
            </a:r>
            <a:r>
              <a:rPr lang="en-US" altLang="zh-CN" dirty="0" err="1"/>
              <a:t>deepseek</a:t>
            </a:r>
            <a:r>
              <a:rPr lang="zh-CN" altLang="en-US" dirty="0"/>
              <a:t>写的</a:t>
            </a:r>
          </a:p>
        </p:txBody>
      </p:sp>
    </p:spTree>
    <p:extLst>
      <p:ext uri="{BB962C8B-B14F-4D97-AF65-F5344CB8AC3E}">
        <p14:creationId xmlns:p14="http://schemas.microsoft.com/office/powerpoint/2010/main" val="3560218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Office 主题​​">
  <a:themeElements>
    <a:clrScheme name="字幕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作文素材">
      <a:majorFont>
        <a:latin typeface="Arial"/>
        <a:ea typeface="思源宋体 CN SemiBold"/>
        <a:cs typeface=""/>
      </a:majorFont>
      <a:minorFont>
        <a:latin typeface="Arial"/>
        <a:ea typeface="新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1108</Words>
  <Application>Microsoft Office PowerPoint</Application>
  <PresentationFormat>宽屏</PresentationFormat>
  <Paragraphs>52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3" baseType="lpstr"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书卿 张</dc:creator>
  <cp:lastModifiedBy>书卿 张</cp:lastModifiedBy>
  <cp:revision>3</cp:revision>
  <dcterms:created xsi:type="dcterms:W3CDTF">2025-02-06T13:47:54Z</dcterms:created>
  <dcterms:modified xsi:type="dcterms:W3CDTF">2025-02-08T08:54:20Z</dcterms:modified>
</cp:coreProperties>
</file>

<file path=docProps/thumbnail.jpeg>
</file>